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5" r:id="rId8"/>
    <p:sldId id="279" r:id="rId9"/>
    <p:sldId id="280" r:id="rId10"/>
    <p:sldId id="281" r:id="rId11"/>
    <p:sldId id="282" r:id="rId12"/>
    <p:sldId id="264" r:id="rId13"/>
    <p:sldId id="272" r:id="rId14"/>
    <p:sldId id="270" r:id="rId15"/>
    <p:sldId id="263" r:id="rId16"/>
    <p:sldId id="278" r:id="rId17"/>
    <p:sldId id="266" r:id="rId18"/>
    <p:sldId id="267" r:id="rId19"/>
    <p:sldId id="268" r:id="rId20"/>
    <p:sldId id="284" r:id="rId21"/>
    <p:sldId id="269" r:id="rId22"/>
    <p:sldId id="271" r:id="rId23"/>
    <p:sldId id="283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iik.atlassian.net/wiki/display/FD/Operadores+y+Funciones" TargetMode="External"/><Relationship Id="rId2" Type="http://schemas.openxmlformats.org/officeDocument/2006/relationships/hyperlink" Target="https://formiik.atlassian.net/wiki/display/FD/Elementos+y+Valo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miik.atlassian.net/wiki/display/FD/Condicionales+con+FXL" TargetMode="External"/><Relationship Id="rId4" Type="http://schemas.openxmlformats.org/officeDocument/2006/relationships/hyperlink" Target="https://formiik.atlassian.net/wiki/display/FD/Variables,+Comportamientos+y+Expresione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1999/XSL/Transfor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Formiik Web 4.2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812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 Resultado de Visita numérico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85" y="1404400"/>
            <a:ext cx="5820446" cy="291022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231" y="3396101"/>
            <a:ext cx="5384241" cy="31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 Resultado de Visita texto</a:t>
            </a:r>
            <a:br>
              <a:rPr lang="es-MX" dirty="0" smtClean="0"/>
            </a:b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811" y="3235473"/>
            <a:ext cx="5853448" cy="3395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17" y="1446181"/>
            <a:ext cx="6151273" cy="342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Íconos de favoritos en Reportes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542403"/>
            <a:ext cx="8596668" cy="2025045"/>
          </a:xfrm>
        </p:spPr>
        <p:txBody>
          <a:bodyPr/>
          <a:lstStyle/>
          <a:p>
            <a:r>
              <a:rPr lang="es-MX" dirty="0" smtClean="0"/>
              <a:t>Diseño de los íconos de acuerdo con el diseño de Formiik.</a:t>
            </a:r>
          </a:p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0764" t="26716" r="31919" b="26452"/>
          <a:stretch/>
        </p:blipFill>
        <p:spPr>
          <a:xfrm>
            <a:off x="4025223" y="3093143"/>
            <a:ext cx="4855335" cy="342578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44"/>
          <a:stretch/>
        </p:blipFill>
        <p:spPr>
          <a:xfrm>
            <a:off x="677334" y="2190339"/>
            <a:ext cx="4615727" cy="902804"/>
          </a:xfrm>
          <a:prstGeom prst="rect">
            <a:avLst/>
          </a:prstGeom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1957210" y="2921357"/>
            <a:ext cx="2068013" cy="649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 smtClean="0"/>
              <a:t>Versión anterior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19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Geocercas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40218" y="1400735"/>
            <a:ext cx="8596668" cy="3880773"/>
          </a:xfrm>
        </p:spPr>
        <p:txBody>
          <a:bodyPr/>
          <a:lstStyle/>
          <a:p>
            <a:r>
              <a:rPr lang="es-MX" dirty="0" smtClean="0"/>
              <a:t>Se </a:t>
            </a:r>
            <a:r>
              <a:rPr lang="es-MX" dirty="0"/>
              <a:t>crearon para delimitar un área donde estarán trabajando sus órdenes los operadores.</a:t>
            </a:r>
          </a:p>
          <a:p>
            <a:r>
              <a:rPr lang="es-MX" dirty="0"/>
              <a:t>Si una orden se encuentra fuera de la geocerca se va a generar una alerta siempre y cuando se </a:t>
            </a:r>
            <a:r>
              <a:rPr lang="es-MX" dirty="0" smtClean="0"/>
              <a:t>configure.</a:t>
            </a:r>
            <a:endParaRPr lang="es-MX" dirty="0"/>
          </a:p>
          <a:p>
            <a:r>
              <a:rPr lang="es-MX" dirty="0"/>
              <a:t>Las geocercas ya puede contener varios usuarios y viceversa. Estas pueden asignarse por geocercas o por procesos</a:t>
            </a:r>
            <a:endParaRPr lang="es-MX" dirty="0" smtClean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36" t="31998" r="5689" b="27509"/>
          <a:stretch/>
        </p:blipFill>
        <p:spPr>
          <a:xfrm>
            <a:off x="677334" y="3482789"/>
            <a:ext cx="9182636" cy="296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287" y="609600"/>
            <a:ext cx="9200762" cy="1320800"/>
          </a:xfrm>
        </p:spPr>
        <p:txBody>
          <a:bodyPr/>
          <a:lstStyle/>
          <a:p>
            <a:r>
              <a:rPr lang="es-MX" dirty="0" smtClean="0"/>
              <a:t>Cargar </a:t>
            </a:r>
            <a:r>
              <a:rPr lang="es-MX" dirty="0"/>
              <a:t>G</a:t>
            </a:r>
            <a:r>
              <a:rPr lang="es-MX" dirty="0" smtClean="0"/>
              <a:t>eocercas</a:t>
            </a:r>
            <a:endParaRPr lang="es-MX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29734" y="1422400"/>
            <a:ext cx="8596668" cy="202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Tiene la opción de Cargar </a:t>
            </a:r>
            <a:r>
              <a:rPr lang="es-MX" dirty="0"/>
              <a:t>G</a:t>
            </a:r>
            <a:r>
              <a:rPr lang="es-MX" dirty="0" smtClean="0"/>
              <a:t>eocercas a partir de un archivo kml y kmz.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971" t="7878" r="7569" b="20643"/>
          <a:stretch/>
        </p:blipFill>
        <p:spPr>
          <a:xfrm>
            <a:off x="769652" y="1930400"/>
            <a:ext cx="10483403" cy="46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Geocercas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387856"/>
            <a:ext cx="8596668" cy="3880773"/>
          </a:xfrm>
        </p:spPr>
        <p:txBody>
          <a:bodyPr/>
          <a:lstStyle/>
          <a:p>
            <a:r>
              <a:rPr lang="es-MX" dirty="0" smtClean="0"/>
              <a:t>Agregar a la pantalla “cargar geocercas” la leyenda de Nuevo y Reemplazar.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7102" t="18794" r="28752" b="16065"/>
          <a:stretch/>
        </p:blipFill>
        <p:spPr>
          <a:xfrm>
            <a:off x="824246" y="1858652"/>
            <a:ext cx="5280338" cy="43805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300" t="19323" r="28554" b="16065"/>
          <a:stretch/>
        </p:blipFill>
        <p:spPr>
          <a:xfrm>
            <a:off x="6260345" y="1871531"/>
            <a:ext cx="5344733" cy="439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8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Geocercas: Asignación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387856"/>
            <a:ext cx="8596668" cy="3880773"/>
          </a:xfrm>
        </p:spPr>
        <p:txBody>
          <a:bodyPr/>
          <a:lstStyle/>
          <a:p>
            <a:r>
              <a:rPr lang="es-MX" dirty="0" smtClean="0"/>
              <a:t>Asignar por geocerca o por proceso.</a:t>
            </a:r>
          </a:p>
          <a:p>
            <a:pPr marL="0" indent="0">
              <a:buNone/>
            </a:pPr>
            <a:endParaRPr lang="es-MX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13689" r="937" b="54445"/>
          <a:stretch/>
        </p:blipFill>
        <p:spPr>
          <a:xfrm>
            <a:off x="513110" y="2014828"/>
            <a:ext cx="10191016" cy="19003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475" t="14041" r="838" b="56910"/>
          <a:stretch/>
        </p:blipFill>
        <p:spPr>
          <a:xfrm>
            <a:off x="513110" y="4170417"/>
            <a:ext cx="10116554" cy="17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Setting timeout en UpdateEdit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2025045"/>
          </a:xfrm>
        </p:spPr>
        <p:txBody>
          <a:bodyPr/>
          <a:lstStyle/>
          <a:p>
            <a:r>
              <a:rPr lang="es-MX" dirty="0" smtClean="0"/>
              <a:t>Se incremento time out en las configuraciones del widget UpdateEdit(Acción) ya que anteriormente solo se podía incrementar de forma manual.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8873" t="29534" r="16477" b="17825"/>
          <a:stretch/>
        </p:blipFill>
        <p:spPr>
          <a:xfrm>
            <a:off x="5799916" y="2464773"/>
            <a:ext cx="1906073" cy="385078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68575" t="23900" r="16280" b="11839"/>
          <a:stretch/>
        </p:blipFill>
        <p:spPr>
          <a:xfrm>
            <a:off x="3005200" y="1930400"/>
            <a:ext cx="1970468" cy="47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8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287" y="609600"/>
            <a:ext cx="9200762" cy="1320800"/>
          </a:xfrm>
        </p:spPr>
        <p:txBody>
          <a:bodyPr/>
          <a:lstStyle/>
          <a:p>
            <a:r>
              <a:rPr lang="es-MX" dirty="0" smtClean="0"/>
              <a:t>Setting Leyenda seleccionada en ChoiceList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2025045"/>
          </a:xfrm>
        </p:spPr>
        <p:txBody>
          <a:bodyPr/>
          <a:lstStyle/>
          <a:p>
            <a:r>
              <a:rPr lang="es-MX" dirty="0" smtClean="0"/>
              <a:t>Se incremento leyenda seleccionada en las configuraciones del widget ChoiceList ya que anteriormente solo se podía incrementar de forma manual.</a:t>
            </a:r>
          </a:p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8576" t="16858" r="16378" b="17122"/>
          <a:stretch/>
        </p:blipFill>
        <p:spPr>
          <a:xfrm>
            <a:off x="5043584" y="1930400"/>
            <a:ext cx="1957589" cy="482957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68081" t="23372" r="16280" b="38072"/>
          <a:stretch/>
        </p:blipFill>
        <p:spPr>
          <a:xfrm>
            <a:off x="2188547" y="2048198"/>
            <a:ext cx="2034862" cy="282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9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287" y="609600"/>
            <a:ext cx="9200762" cy="1320800"/>
          </a:xfrm>
        </p:spPr>
        <p:txBody>
          <a:bodyPr/>
          <a:lstStyle/>
          <a:p>
            <a:r>
              <a:rPr lang="es-MX" dirty="0" smtClean="0"/>
              <a:t>Setting Llave de expresión en TextEdit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77672" y="2432575"/>
            <a:ext cx="3127767" cy="3995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1100" dirty="0"/>
              <a:t>&lt;Field Name="Resultado"&gt;</a:t>
            </a:r>
            <a:br>
              <a:rPr lang="es-MX" sz="1100" dirty="0"/>
            </a:br>
            <a:r>
              <a:rPr lang="es-MX" sz="1100" dirty="0"/>
              <a:t>&lt;UI&gt;</a:t>
            </a:r>
            <a:br>
              <a:rPr lang="es-MX" sz="1100" dirty="0"/>
            </a:br>
            <a:r>
              <a:rPr lang="es-MX" sz="1100" dirty="0"/>
              <a:t>&lt;TextEdit /&gt;</a:t>
            </a:r>
            <a:br>
              <a:rPr lang="es-MX" sz="1100" dirty="0"/>
            </a:br>
            <a:r>
              <a:rPr lang="es-MX" sz="1100" dirty="0"/>
              <a:t>&lt;/UI&gt;</a:t>
            </a:r>
            <a:br>
              <a:rPr lang="es-MX" sz="1100" dirty="0"/>
            </a:br>
            <a:r>
              <a:rPr lang="es-MX" sz="1100" dirty="0"/>
              <a:t>&lt;Caption&gt;</a:t>
            </a:r>
            <a:br>
              <a:rPr lang="es-MX" sz="1100" dirty="0"/>
            </a:br>
            <a:r>
              <a:rPr lang="es-MX" sz="1100" dirty="0"/>
              <a:t>&lt;Font Style="Caption" /&gt;</a:t>
            </a:r>
            <a:br>
              <a:rPr lang="es-MX" sz="1100" dirty="0"/>
            </a:br>
            <a:r>
              <a:rPr lang="es-MX" sz="1100" dirty="0"/>
              <a:t>&lt;Value&gt;</a:t>
            </a:r>
            <a:br>
              <a:rPr lang="es-MX" sz="1100" dirty="0"/>
            </a:br>
            <a:r>
              <a:rPr lang="es-MX" sz="1100" dirty="0"/>
              <a:t>&lt;Text&gt;Resultado&lt;/Text&gt;</a:t>
            </a:r>
            <a:br>
              <a:rPr lang="es-MX" sz="1100" dirty="0"/>
            </a:br>
            <a:r>
              <a:rPr lang="es-MX" sz="1100" dirty="0"/>
              <a:t>&lt;/Value&gt;</a:t>
            </a:r>
            <a:br>
              <a:rPr lang="es-MX" sz="1100" dirty="0"/>
            </a:br>
            <a:r>
              <a:rPr lang="es-MX" sz="1100" dirty="0"/>
              <a:t>&lt;/Caption&gt;</a:t>
            </a:r>
            <a:br>
              <a:rPr lang="es-MX" sz="1100" dirty="0"/>
            </a:br>
            <a:r>
              <a:rPr lang="es-MX" sz="1100" dirty="0"/>
              <a:t>&lt;Value&gt;</a:t>
            </a:r>
            <a:br>
              <a:rPr lang="es-MX" sz="1100" dirty="0"/>
            </a:br>
            <a:r>
              <a:rPr lang="es-MX" sz="1100" dirty="0"/>
              <a:t>&lt;Text KeyForSave="Resultado" /&gt;</a:t>
            </a:r>
            <a:br>
              <a:rPr lang="es-MX" sz="1100" dirty="0"/>
            </a:br>
            <a:r>
              <a:rPr lang="es-MX" sz="1100" dirty="0"/>
              <a:t>&lt;/Value&gt;</a:t>
            </a:r>
            <a:br>
              <a:rPr lang="es-MX" sz="1100" dirty="0"/>
            </a:br>
            <a:r>
              <a:rPr lang="es-MX" sz="1100" dirty="0"/>
              <a:t>&lt;Settings&gt;</a:t>
            </a:r>
            <a:br>
              <a:rPr lang="es-MX" sz="1100" dirty="0"/>
            </a:br>
            <a:r>
              <a:rPr lang="es-MX" sz="1100" dirty="0"/>
              <a:t>&lt;add key="readonly" value="false" /&gt;</a:t>
            </a:r>
            <a:br>
              <a:rPr lang="es-MX" sz="1100" dirty="0"/>
            </a:br>
            <a:r>
              <a:rPr lang="es-MX" sz="1100" dirty="0"/>
              <a:t>&lt;add key="visible" value="true" /&gt;</a:t>
            </a:r>
            <a:br>
              <a:rPr lang="es-MX" sz="1100" dirty="0"/>
            </a:br>
            <a:r>
              <a:rPr lang="es-MX" sz="1100" dirty="0"/>
              <a:t>&lt;add key="password" value="false" /&gt;</a:t>
            </a:r>
            <a:br>
              <a:rPr lang="es-MX" sz="1100" dirty="0"/>
            </a:br>
            <a:r>
              <a:rPr lang="es-MX" sz="1100" dirty="0"/>
              <a:t>&lt;add key="multiline" value="false" /&gt;</a:t>
            </a:r>
            <a:br>
              <a:rPr lang="es-MX" sz="1100" dirty="0"/>
            </a:br>
            <a:r>
              <a:rPr lang="es-MX" sz="1100" dirty="0"/>
              <a:t>&lt;add key="scanner" value="false" /&gt;</a:t>
            </a:r>
            <a:br>
              <a:rPr lang="es-MX" sz="1100" dirty="0"/>
            </a:br>
            <a:r>
              <a:rPr lang="es-MX" sz="1100" dirty="0">
                <a:solidFill>
                  <a:srgbClr val="0070C0"/>
                </a:solidFill>
              </a:rPr>
              <a:t>&lt;add key="expressionKey" value="expCalculateResultado" /&gt;</a:t>
            </a:r>
            <a:br>
              <a:rPr lang="es-MX" sz="1100" dirty="0">
                <a:solidFill>
                  <a:srgbClr val="0070C0"/>
                </a:solidFill>
              </a:rPr>
            </a:br>
            <a:r>
              <a:rPr lang="es-MX" sz="1100" dirty="0"/>
              <a:t>&lt;/Settings&gt;</a:t>
            </a:r>
            <a:br>
              <a:rPr lang="es-MX" sz="1100" dirty="0"/>
            </a:br>
            <a:r>
              <a:rPr lang="es-MX" sz="1100" dirty="0"/>
              <a:t>&lt;/Field&gt;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8378" t="23195" r="16181" b="10431"/>
          <a:stretch/>
        </p:blipFill>
        <p:spPr>
          <a:xfrm>
            <a:off x="6411368" y="2002665"/>
            <a:ext cx="2009105" cy="4855335"/>
          </a:xfrm>
          <a:prstGeom prst="rect">
            <a:avLst/>
          </a:prstGeom>
        </p:spPr>
      </p:pic>
      <p:sp>
        <p:nvSpPr>
          <p:cNvPr id="9" name="Marcador de contenido 2"/>
          <p:cNvSpPr txBox="1">
            <a:spLocks/>
          </p:cNvSpPr>
          <p:nvPr/>
        </p:nvSpPr>
        <p:spPr>
          <a:xfrm>
            <a:off x="829734" y="1422400"/>
            <a:ext cx="8596668" cy="202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Se incremento llave de expresión en las configuraciones del widget TextEdit ya que anteriormente solo se podía incrementar de forma manual.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6318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Ventana Condicionales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440318"/>
            <a:ext cx="8596668" cy="3880773"/>
          </a:xfrm>
        </p:spPr>
        <p:txBody>
          <a:bodyPr/>
          <a:lstStyle/>
          <a:p>
            <a:r>
              <a:rPr lang="es-MX" dirty="0" smtClean="0"/>
              <a:t>Permite mover la ventana para tener visibilidad de los controles.</a:t>
            </a:r>
          </a:p>
          <a:p>
            <a:pPr marL="0" indent="0">
              <a:buNone/>
            </a:pPr>
            <a:endParaRPr lang="es-MX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0917" t="7703" r="1421" b="5326"/>
          <a:stretch/>
        </p:blipFill>
        <p:spPr>
          <a:xfrm>
            <a:off x="1275007" y="1930399"/>
            <a:ext cx="8474299" cy="466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FXL,Formiik </a:t>
            </a:r>
            <a:r>
              <a:rPr lang="es-MX" dirty="0"/>
              <a:t>Expression Language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un lenguaje que se usará para construir expresiones complejas, es el sucesor de las condicionales actuales, de la calculadora, operadores lógicos y se usará para el Widget Eval.</a:t>
            </a:r>
          </a:p>
          <a:p>
            <a:r>
              <a:rPr lang="es-MX" dirty="0"/>
              <a:t>El FXL se define en el formato a la altura de los subform, y se define con los siguientes elementos</a:t>
            </a:r>
            <a:r>
              <a:rPr lang="es-MX" dirty="0" smtClean="0"/>
              <a:t>:</a:t>
            </a:r>
            <a:endParaRPr lang="es-MX" dirty="0"/>
          </a:p>
          <a:p>
            <a:pPr lvl="1"/>
            <a:r>
              <a:rPr lang="es-MX" dirty="0">
                <a:hlinkClick r:id="rId2"/>
              </a:rPr>
              <a:t>Elementos y Valores</a:t>
            </a:r>
            <a:endParaRPr lang="es-MX" dirty="0"/>
          </a:p>
          <a:p>
            <a:pPr lvl="1"/>
            <a:r>
              <a:rPr lang="es-MX" dirty="0">
                <a:hlinkClick r:id="rId3"/>
              </a:rPr>
              <a:t>Operadores y Funciones</a:t>
            </a:r>
            <a:endParaRPr lang="es-MX" dirty="0"/>
          </a:p>
          <a:p>
            <a:pPr lvl="1"/>
            <a:r>
              <a:rPr lang="es-MX" dirty="0">
                <a:hlinkClick r:id="rId4"/>
              </a:rPr>
              <a:t>Variables, Comportamientos y Expresiones</a:t>
            </a:r>
            <a:endParaRPr lang="es-MX" dirty="0"/>
          </a:p>
          <a:p>
            <a:pPr lvl="1"/>
            <a:r>
              <a:rPr lang="es-MX" dirty="0">
                <a:hlinkClick r:id="rId5"/>
              </a:rPr>
              <a:t>Condicionales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4307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287" y="609600"/>
            <a:ext cx="9200762" cy="1320800"/>
          </a:xfrm>
        </p:spPr>
        <p:txBody>
          <a:bodyPr/>
          <a:lstStyle/>
          <a:p>
            <a:r>
              <a:rPr lang="es-MX" dirty="0" smtClean="0"/>
              <a:t>FXL por default</a:t>
            </a:r>
            <a:endParaRPr lang="es-MX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29734" y="1422400"/>
            <a:ext cx="8596668" cy="202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Al crear una nueva forma, el editor Formiik Expression Language contiene sintaxis por default.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3" y="2135143"/>
            <a:ext cx="6868800" cy="30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5287" y="609600"/>
            <a:ext cx="9200762" cy="1320800"/>
          </a:xfrm>
        </p:spPr>
        <p:txBody>
          <a:bodyPr/>
          <a:lstStyle/>
          <a:p>
            <a:r>
              <a:rPr lang="es-MX" dirty="0" smtClean="0"/>
              <a:t>Mensajes</a:t>
            </a:r>
            <a:endParaRPr lang="es-MX" dirty="0"/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829734" y="1422400"/>
            <a:ext cx="8596668" cy="202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 smtClean="0"/>
              <a:t>No permite enviar mensajes al mismo usuario.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6407" t="21258" r="37857" b="48108"/>
          <a:stretch/>
        </p:blipFill>
        <p:spPr>
          <a:xfrm>
            <a:off x="5598007" y="2434922"/>
            <a:ext cx="3828395" cy="25620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6308" t="21082" r="37660" b="48284"/>
          <a:stretch/>
        </p:blipFill>
        <p:spPr>
          <a:xfrm>
            <a:off x="1103100" y="2422042"/>
            <a:ext cx="3872568" cy="256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0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XSLT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285285"/>
            <a:ext cx="9033336" cy="3880773"/>
          </a:xfrm>
        </p:spPr>
        <p:txBody>
          <a:bodyPr/>
          <a:lstStyle/>
          <a:p>
            <a:r>
              <a:rPr lang="es-MX" dirty="0"/>
              <a:t>El Xslt es un lenguaje de transformación estilos para documentos xml y dar un formato de salida como puede ser otro xml o un html.</a:t>
            </a:r>
          </a:p>
          <a:p>
            <a:r>
              <a:rPr lang="es-MX" dirty="0"/>
              <a:t>Para que una respuesta sea entregada con un formato de salida diferente al que se entrega el archivo XSLT debe encontrarse en la tabla WorkOrderFormType en la columna XsltTransformed. 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34" y="2887774"/>
            <a:ext cx="7024469" cy="378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8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XSLT</a:t>
            </a:r>
            <a:endParaRPr lang="es-MX" dirty="0"/>
          </a:p>
        </p:txBody>
      </p:sp>
      <p:sp>
        <p:nvSpPr>
          <p:cNvPr id="4" name="AutoShape 2" descr="https://formiik.atlassian.net/wiki/download/attachments/46301275/Cap1.PNG?version=1&amp;modificationDate=1461337884967&amp;api=v2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529725"/>
            <a:ext cx="8596668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MX" dirty="0" smtClean="0"/>
              <a:t>La respuesta transformada solo puede visualizarse en el servicio del cliente. 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27" y="2011967"/>
            <a:ext cx="7738904" cy="418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29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 de transformación XSLT</a:t>
            </a:r>
            <a:endParaRPr lang="es-MX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31148" y="1282607"/>
            <a:ext cx="4371182" cy="500136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xml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"1.0"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encoding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"utf-8"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ProductId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"6f0eaa4d-326c-4cac-9e59-aae6c33c6195"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ExternalId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"mauin1_20160322_133831"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ExternalType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"Xslt"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AssignedTo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"mauin1"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InitialDate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"20160322 13:38:32"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FinalDate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"20160322 13:38:58"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ResponseDate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"20160322 19:39:04"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InitialLatitude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FinalLatitude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InitialLongitude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FinalLongitude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"0"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FormiikResponseSource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"Mobile"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datos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nom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&gt;Mauricio&lt;/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nom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apaterno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&gt;Mondragon&lt;/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apaterno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amaterno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&gt;Mtz&lt;/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amaterno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genero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&gt;Masculino&lt;/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genero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fechanac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&gt;22/03/1991&lt;/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fechanac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&gt;Manzanas 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datos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FormiikResponseSource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&gt;Mobile&lt;/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FormiikResponseSource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884908" y="6283976"/>
            <a:ext cx="386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Ejemplo respuesta desde Andrioid</a:t>
            </a:r>
            <a:endParaRPr lang="es-MX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525606" y="1382634"/>
            <a:ext cx="4120670" cy="480131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xsl:stylesheet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xmlns:xsl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http://www.w3.org/1999/XSL/Transform"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"1.0"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xsl:output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method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"xml"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indent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"yes"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xsl:template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match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"Response/Xslt"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Datos_Personales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Nombre_Cliente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xsl:value-of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"datos/nom"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Nombre_Cliente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Apellidos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xsl:value-of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"datos/apaterno"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xsl:value-of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"datos/amaterno"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Apellidos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Genre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xsl:value-of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"datos/genero"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Genre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Fecha_Nacimiento_Cliente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xsl:value-of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"datos/fechanac"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Fecha_Nacimiento_Cliente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Datos_Personales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xsl:template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3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xsl:stylesheet</a:t>
            </a:r>
            <a:r>
              <a:rPr kumimoji="0" lang="es-MX" altLang="es-MX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1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283961" y="6283976"/>
            <a:ext cx="386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Ejemplo archivo XSLT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40915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 transformación XSLT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Ejemplo respuesta entregada al cliente.  </a:t>
            </a:r>
            <a:endParaRPr lang="es-MX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23503" y="2801051"/>
            <a:ext cx="4610637" cy="196977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xml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"1.0"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encoding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33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"utf-16"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?&gt;</a:t>
            </a:r>
            <a:endParaRPr kumimoji="0" lang="es-MX" altLang="es-MX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Datos_Personales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Nombre_Cliente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&gt;Mauricio&lt;/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Nombre_Cliente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Apellidos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es-MX" altLang="es-MX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MondragonMtz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Apellidos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Genre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&gt;Masculino&lt;/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Genre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Fecha_Nacimiento_Cliente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&gt;22/03/1991&lt;/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Fecha_Nacimiento_Cliente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es-MX" altLang="es-MX" sz="1600" b="1" i="0" u="none" strike="noStrike" cap="none" normalizeH="0" baseline="0" dirty="0" smtClean="0">
                <a:ln>
                  <a:noFill/>
                </a:ln>
                <a:solidFill>
                  <a:srgbClr val="336699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Datos_Personales</a:t>
            </a:r>
            <a:r>
              <a:rPr kumimoji="0" lang="es-MX" altLang="es-MX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s-MX" altLang="es-MX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12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 Edit</a:t>
            </a: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677334" y="1270000"/>
            <a:ext cx="4618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Mejora en las configuraciones:</a:t>
            </a:r>
          </a:p>
          <a:p>
            <a:r>
              <a:rPr lang="es-MX" dirty="0"/>
              <a:t>	</a:t>
            </a:r>
            <a:r>
              <a:rPr lang="es-MX" dirty="0" smtClean="0"/>
              <a:t>			Configuración de campos</a:t>
            </a: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7101" t="26893" r="28356" b="23987"/>
          <a:stretch/>
        </p:blipFill>
        <p:spPr>
          <a:xfrm>
            <a:off x="6157314" y="2193330"/>
            <a:ext cx="5394491" cy="334458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" t="2536" r="1649" b="2942"/>
          <a:stretch/>
        </p:blipFill>
        <p:spPr>
          <a:xfrm>
            <a:off x="321972" y="2176530"/>
            <a:ext cx="5422006" cy="336138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068964" y="5798513"/>
            <a:ext cx="183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Versión anterior</a:t>
            </a:r>
          </a:p>
          <a:p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7936903" y="5642536"/>
            <a:ext cx="132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Versión 4.2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77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Phone Call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478008"/>
            <a:ext cx="8596668" cy="3880773"/>
          </a:xfrm>
        </p:spPr>
        <p:txBody>
          <a:bodyPr/>
          <a:lstStyle/>
          <a:p>
            <a:r>
              <a:rPr lang="es-MX" dirty="0" smtClean="0"/>
              <a:t>Se agregó el widget PhoneCall, en versiones anteriores se agregaba de manera manual.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1562" t="7526" r="15092" b="15713"/>
          <a:stretch/>
        </p:blipFill>
        <p:spPr>
          <a:xfrm>
            <a:off x="1884926" y="2097826"/>
            <a:ext cx="7814079" cy="45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Mejora en la sección de filtro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413614"/>
            <a:ext cx="8596668" cy="3880773"/>
          </a:xfrm>
        </p:spPr>
        <p:txBody>
          <a:bodyPr/>
          <a:lstStyle/>
          <a:p>
            <a:r>
              <a:rPr lang="es-MX" dirty="0" smtClean="0"/>
              <a:t>Para ocultar la ventana de filtro basta con dar click en la parte superior del formulario.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6117" t="7878" r="1235" b="32438"/>
          <a:stretch/>
        </p:blipFill>
        <p:spPr>
          <a:xfrm>
            <a:off x="953035" y="2177700"/>
            <a:ext cx="10522041" cy="381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628003"/>
            <a:ext cx="8596668" cy="3880773"/>
          </a:xfrm>
        </p:spPr>
        <p:txBody>
          <a:bodyPr/>
          <a:lstStyle/>
          <a:p>
            <a:pPr algn="just"/>
            <a:r>
              <a:rPr lang="es-MX" dirty="0" smtClean="0"/>
              <a:t>Mejora en: Reportes de resultado de vista. Al seleccionar el eval, en la sección del resultado, aparece en primer lugar el widget eval que fue definido por default </a:t>
            </a:r>
            <a:r>
              <a:rPr lang="es-MX" dirty="0"/>
              <a:t> </a:t>
            </a:r>
            <a:r>
              <a:rPr lang="es-MX" dirty="0" smtClean="0"/>
              <a:t>y se muestra el </a:t>
            </a:r>
            <a:r>
              <a:rPr lang="es-MX" dirty="0"/>
              <a:t>título </a:t>
            </a:r>
            <a:r>
              <a:rPr lang="es-MX" dirty="0" smtClean="0"/>
              <a:t>de los widgets eval que </a:t>
            </a:r>
            <a:r>
              <a:rPr lang="es-MX" dirty="0"/>
              <a:t>contiene el </a:t>
            </a:r>
            <a:r>
              <a:rPr lang="es-MX" dirty="0" smtClean="0"/>
              <a:t>formato.</a:t>
            </a:r>
            <a:endParaRPr lang="es-MX" dirty="0"/>
          </a:p>
          <a:p>
            <a:pPr algn="just"/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475" t="8582" r="1333" b="24868"/>
          <a:stretch/>
        </p:blipFill>
        <p:spPr>
          <a:xfrm>
            <a:off x="677334" y="1815920"/>
            <a:ext cx="10511343" cy="400533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8063" t="13689" r="31953" b="6734"/>
          <a:stretch/>
        </p:blipFill>
        <p:spPr>
          <a:xfrm>
            <a:off x="677334" y="1815920"/>
            <a:ext cx="6216051" cy="46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Mejora en Filtro “Seleccione eval” Resultado de visita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722707"/>
            <a:ext cx="8596668" cy="2025045"/>
          </a:xfrm>
        </p:spPr>
        <p:txBody>
          <a:bodyPr/>
          <a:lstStyle/>
          <a:p>
            <a:r>
              <a:rPr lang="es-MX" dirty="0" smtClean="0"/>
              <a:t>La etiqueta “Seleccione eval” fue reemplazada por un texto alternativo.</a:t>
            </a:r>
          </a:p>
          <a:p>
            <a:r>
              <a:rPr lang="es-MX" dirty="0" smtClean="0"/>
              <a:t>Se colocó una leyenda para identificar cual es el eval principal.</a:t>
            </a:r>
          </a:p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65508" t="18089" r="1531" b="20643"/>
          <a:stretch/>
        </p:blipFill>
        <p:spPr>
          <a:xfrm>
            <a:off x="3477297" y="2484192"/>
            <a:ext cx="3953813" cy="41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8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542402"/>
            <a:ext cx="8596668" cy="3880773"/>
          </a:xfrm>
        </p:spPr>
        <p:txBody>
          <a:bodyPr/>
          <a:lstStyle/>
          <a:p>
            <a:r>
              <a:rPr lang="es-MX" dirty="0" smtClean="0"/>
              <a:t>Se crea un ejemplo del reporte ‘Resultados de Visita’  el cual tiene como objetivo desglosar el resultado de ordenes contestadas que hagan uso del widget Eval de tipo texto o numérico.  </a:t>
            </a:r>
            <a:endParaRPr lang="es-MX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77334" y="570963"/>
            <a:ext cx="8596668" cy="1320800"/>
          </a:xfrm>
        </p:spPr>
        <p:txBody>
          <a:bodyPr/>
          <a:lstStyle/>
          <a:p>
            <a:r>
              <a:rPr lang="es-MX" dirty="0" smtClean="0"/>
              <a:t>Ejemplo ‘Resultado de Visita’ 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40" y="2494574"/>
            <a:ext cx="4344006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 Resultado de Visita</a:t>
            </a:r>
            <a:endParaRPr lang="es-MX" dirty="0"/>
          </a:p>
        </p:txBody>
      </p:sp>
      <p:sp>
        <p:nvSpPr>
          <p:cNvPr id="7" name="AutoShape 4" descr="image2016-3-28 9:42:38.png"/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1648489"/>
            <a:ext cx="8596668" cy="388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MX" dirty="0" smtClean="0"/>
              <a:t>Como resultado de la búsqueda se presenta la siguiente tabla con el detalle de la orden</a:t>
            </a:r>
            <a:endParaRPr lang="es-MX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4" y="2543968"/>
            <a:ext cx="92106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3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2460</TotalTime>
  <Words>600</Words>
  <Application>Microsoft Office PowerPoint</Application>
  <PresentationFormat>Panorámica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Consolas</vt:lpstr>
      <vt:lpstr>Trebuchet MS</vt:lpstr>
      <vt:lpstr>Wingdings 3</vt:lpstr>
      <vt:lpstr>Faceta</vt:lpstr>
      <vt:lpstr>Formiik Web 4.2</vt:lpstr>
      <vt:lpstr>Ventana Condicionales</vt:lpstr>
      <vt:lpstr>Form Edit</vt:lpstr>
      <vt:lpstr>Phone Call</vt:lpstr>
      <vt:lpstr>Mejora en la sección de filtro</vt:lpstr>
      <vt:lpstr>Presentación de PowerPoint</vt:lpstr>
      <vt:lpstr>Mejora en Filtro “Seleccione eval” Resultado de visita</vt:lpstr>
      <vt:lpstr>Ejemplo ‘Resultado de Visita’ </vt:lpstr>
      <vt:lpstr>Ejemplo Resultado de Visita</vt:lpstr>
      <vt:lpstr>Ejemplo Resultado de Visita numérico</vt:lpstr>
      <vt:lpstr>Ejemplo Resultado de Visita texto </vt:lpstr>
      <vt:lpstr>Íconos de favoritos en Reportes</vt:lpstr>
      <vt:lpstr>Geocercas</vt:lpstr>
      <vt:lpstr>Cargar Geocercas</vt:lpstr>
      <vt:lpstr>Geocercas</vt:lpstr>
      <vt:lpstr>Geocercas: Asignación</vt:lpstr>
      <vt:lpstr>Setting timeout en UpdateEdit</vt:lpstr>
      <vt:lpstr>Setting Leyenda seleccionada en ChoiceList</vt:lpstr>
      <vt:lpstr>Setting Llave de expresión en TextEdit</vt:lpstr>
      <vt:lpstr>FXL,Formiik Expression Language</vt:lpstr>
      <vt:lpstr>FXL por default</vt:lpstr>
      <vt:lpstr>Mensajes</vt:lpstr>
      <vt:lpstr>XSLT </vt:lpstr>
      <vt:lpstr>XSLT</vt:lpstr>
      <vt:lpstr>Ejemplo de transformación XSLT</vt:lpstr>
      <vt:lpstr>Ejemplo transformación XSLT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Formiik Android 5.1</dc:title>
  <dc:creator>soporte</dc:creator>
  <cp:lastModifiedBy>Dulce</cp:lastModifiedBy>
  <cp:revision>100</cp:revision>
  <dcterms:created xsi:type="dcterms:W3CDTF">2015-11-18T14:47:59Z</dcterms:created>
  <dcterms:modified xsi:type="dcterms:W3CDTF">2016-04-22T17:39:57Z</dcterms:modified>
</cp:coreProperties>
</file>